
<file path=[Content_Types].xml><?xml version="1.0" encoding="utf-8"?>
<Types xmlns="http://schemas.openxmlformats.org/package/2006/content-types">
  <Default Extension="jfif" ContentType="image/pn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57" r:id="rId3"/>
    <p:sldId id="264" r:id="rId4"/>
    <p:sldId id="265" r:id="rId5"/>
    <p:sldId id="260" r:id="rId6"/>
    <p:sldId id="270" r:id="rId7"/>
    <p:sldId id="271" r:id="rId8"/>
    <p:sldId id="266" r:id="rId9"/>
    <p:sldId id="258" r:id="rId10"/>
    <p:sldId id="262" r:id="rId11"/>
    <p:sldId id="261" r:id="rId12"/>
    <p:sldId id="263" r:id="rId13"/>
    <p:sldId id="267" r:id="rId14"/>
    <p:sldId id="259"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1" d="100"/>
          <a:sy n="101" d="100"/>
        </p:scale>
        <p:origin x="13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33645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1866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22670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37953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4885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5156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53476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20646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677677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804344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2/27/2023</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471985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f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2/27/2023</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184510468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ho.int/news/item/09-10-2003-up-to-45-million-blind-people-globally---and-growing"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ndrewmvd/ocular-disease-recognition-odir5k" TargetMode="External"/><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fi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0337-6A7C-EB03-9BF0-F433B4E27898}"/>
              </a:ext>
            </a:extLst>
          </p:cNvPr>
          <p:cNvSpPr>
            <a:spLocks noGrp="1"/>
          </p:cNvSpPr>
          <p:nvPr>
            <p:ph type="ctrTitle"/>
          </p:nvPr>
        </p:nvSpPr>
        <p:spPr>
          <a:xfrm>
            <a:off x="2512291" y="2120711"/>
            <a:ext cx="7167418" cy="3435145"/>
          </a:xfrm>
        </p:spPr>
        <p:txBody>
          <a:bodyPr>
            <a:normAutofit/>
          </a:bodyPr>
          <a:lstStyle/>
          <a:p>
            <a:pPr algn="ctr"/>
            <a:r>
              <a:rPr lang="en-US" sz="5400" b="1" i="1" dirty="0">
                <a:solidFill>
                  <a:schemeClr val="accent6">
                    <a:lumMod val="75000"/>
                  </a:schemeClr>
                </a:solidFill>
                <a:latin typeface="Batang" panose="02030600000101010101" pitchFamily="18" charset="-127"/>
                <a:ea typeface="Batang" panose="02030600000101010101" pitchFamily="18" charset="-127"/>
              </a:rPr>
              <a:t>Ocular Disease Detection</a:t>
            </a:r>
          </a:p>
        </p:txBody>
      </p:sp>
      <p:sp>
        <p:nvSpPr>
          <p:cNvPr id="3" name="Subtitle 2">
            <a:extLst>
              <a:ext uri="{FF2B5EF4-FFF2-40B4-BE49-F238E27FC236}">
                <a16:creationId xmlns:a16="http://schemas.microsoft.com/office/drawing/2014/main" id="{8BFFDC5D-5AF3-EE34-EB98-2C4F3FE17DE7}"/>
              </a:ext>
            </a:extLst>
          </p:cNvPr>
          <p:cNvSpPr>
            <a:spLocks noGrp="1"/>
          </p:cNvSpPr>
          <p:nvPr>
            <p:ph type="subTitle" idx="1"/>
          </p:nvPr>
        </p:nvSpPr>
        <p:spPr>
          <a:xfrm>
            <a:off x="3655435" y="5555856"/>
            <a:ext cx="4881130" cy="1135073"/>
          </a:xfrm>
        </p:spPr>
        <p:txBody>
          <a:bodyPr>
            <a:normAutofit/>
          </a:bodyPr>
          <a:lstStyle/>
          <a:p>
            <a:r>
              <a:rPr lang="en-US" sz="2800" b="1" dirty="0">
                <a:solidFill>
                  <a:srgbClr val="FFFFFF"/>
                </a:solidFill>
              </a:rPr>
              <a:t>Author &amp; Presenter: David Bui</a:t>
            </a:r>
          </a:p>
        </p:txBody>
      </p:sp>
      <p:sp>
        <p:nvSpPr>
          <p:cNvPr id="6" name="AutoShape 4" descr="{{{{{data science wallpaper}}}}}, intricate digital design">
            <a:extLst>
              <a:ext uri="{FF2B5EF4-FFF2-40B4-BE49-F238E27FC236}">
                <a16:creationId xmlns:a16="http://schemas.microsoft.com/office/drawing/2014/main" id="{EA1E43BB-4146-95A1-7150-DC4E2D00B43A}"/>
              </a:ext>
            </a:extLst>
          </p:cNvPr>
          <p:cNvSpPr>
            <a:spLocks noChangeAspect="1" noChangeArrowheads="1"/>
          </p:cNvSpPr>
          <p:nvPr/>
        </p:nvSpPr>
        <p:spPr bwMode="auto">
          <a:xfrm>
            <a:off x="2752725" y="85725"/>
            <a:ext cx="3495675" cy="3495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6137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22B7-9EF6-1C4A-C326-348F0BC75712}"/>
              </a:ext>
            </a:extLst>
          </p:cNvPr>
          <p:cNvSpPr>
            <a:spLocks noGrp="1"/>
          </p:cNvSpPr>
          <p:nvPr>
            <p:ph type="title"/>
          </p:nvPr>
        </p:nvSpPr>
        <p:spPr>
          <a:xfrm>
            <a:off x="98190" y="154120"/>
            <a:ext cx="10625229" cy="760280"/>
          </a:xfrm>
        </p:spPr>
        <p:txBody>
          <a:bodyPr/>
          <a:lstStyle/>
          <a:p>
            <a:r>
              <a:rPr lang="en-US" b="1" dirty="0"/>
              <a:t>System Requirements</a:t>
            </a:r>
          </a:p>
        </p:txBody>
      </p:sp>
      <p:sp>
        <p:nvSpPr>
          <p:cNvPr id="3" name="Content Placeholder 2">
            <a:extLst>
              <a:ext uri="{FF2B5EF4-FFF2-40B4-BE49-F238E27FC236}">
                <a16:creationId xmlns:a16="http://schemas.microsoft.com/office/drawing/2014/main" id="{E53B95F7-1545-B2B1-1E03-A3403B2A9D16}"/>
              </a:ext>
            </a:extLst>
          </p:cNvPr>
          <p:cNvSpPr>
            <a:spLocks noGrp="1"/>
          </p:cNvSpPr>
          <p:nvPr>
            <p:ph idx="1"/>
          </p:nvPr>
        </p:nvSpPr>
        <p:spPr>
          <a:xfrm>
            <a:off x="1065320" y="1180730"/>
            <a:ext cx="8308084" cy="4900473"/>
          </a:xfrm>
          <a:noFill/>
        </p:spPr>
        <p:txBody>
          <a:bodyPr>
            <a:noAutofit/>
          </a:bodyPr>
          <a:lstStyle/>
          <a:p>
            <a:pPr algn="l">
              <a:buFont typeface="Arial" panose="020B0604020202020204" pitchFamily="34" charset="0"/>
              <a:buChar char="•"/>
            </a:pPr>
            <a:r>
              <a:rPr lang="en-US" sz="1600" b="1" i="0" dirty="0">
                <a:effectLst/>
                <a:latin typeface="Söhne"/>
              </a:rPr>
              <a:t>CPU: Intel i5 or higher</a:t>
            </a:r>
          </a:p>
          <a:p>
            <a:pPr algn="l">
              <a:buFont typeface="Arial" panose="020B0604020202020204" pitchFamily="34" charset="0"/>
              <a:buChar char="•"/>
            </a:pPr>
            <a:r>
              <a:rPr lang="en-US" sz="1600" b="1" i="0" dirty="0">
                <a:effectLst/>
                <a:latin typeface="Söhne"/>
              </a:rPr>
              <a:t>GPU: Nvidia GeForce RTX 3060 or GPU with tensor cores</a:t>
            </a:r>
          </a:p>
          <a:p>
            <a:pPr algn="l">
              <a:buFont typeface="Arial" panose="020B0604020202020204" pitchFamily="34" charset="0"/>
              <a:buChar char="•"/>
            </a:pPr>
            <a:r>
              <a:rPr lang="en-US" sz="1600" b="1" i="0" dirty="0">
                <a:effectLst/>
                <a:latin typeface="Söhne"/>
              </a:rPr>
              <a:t>RAM: 16 GB or more</a:t>
            </a:r>
          </a:p>
          <a:p>
            <a:pPr algn="l">
              <a:buFont typeface="Arial" panose="020B0604020202020204" pitchFamily="34" charset="0"/>
              <a:buChar char="•"/>
            </a:pPr>
            <a:r>
              <a:rPr lang="en-US" sz="1600" b="1" i="0" dirty="0">
                <a:effectLst/>
                <a:latin typeface="Söhne"/>
              </a:rPr>
              <a:t>Hard Drive: 100 GB or more</a:t>
            </a:r>
          </a:p>
          <a:p>
            <a:pPr algn="l"/>
            <a:r>
              <a:rPr lang="en-US" sz="1600" b="1" i="0" dirty="0">
                <a:effectLst/>
                <a:latin typeface="Söhne"/>
              </a:rPr>
              <a:t>Software requirements:</a:t>
            </a:r>
          </a:p>
          <a:p>
            <a:pPr algn="l">
              <a:buFont typeface="Arial" panose="020B0604020202020204" pitchFamily="34" charset="0"/>
              <a:buChar char="•"/>
            </a:pPr>
            <a:r>
              <a:rPr lang="en-US" sz="1600" b="1" i="0" dirty="0">
                <a:effectLst/>
                <a:latin typeface="Söhne"/>
              </a:rPr>
              <a:t>Operating System: Windows 10 or Ubuntu 20.04 LTS</a:t>
            </a:r>
          </a:p>
          <a:p>
            <a:pPr algn="l">
              <a:buFont typeface="Arial" panose="020B0604020202020204" pitchFamily="34" charset="0"/>
              <a:buChar char="•"/>
            </a:pPr>
            <a:r>
              <a:rPr lang="en-US" sz="1600" b="1" i="0" dirty="0">
                <a:effectLst/>
                <a:latin typeface="Söhne"/>
              </a:rPr>
              <a:t>Python 3.8 or higher</a:t>
            </a:r>
          </a:p>
          <a:p>
            <a:pPr algn="l">
              <a:buFont typeface="Arial" panose="020B0604020202020204" pitchFamily="34" charset="0"/>
              <a:buChar char="•"/>
            </a:pPr>
            <a:r>
              <a:rPr lang="en-US" sz="1600" b="1" i="0" dirty="0" err="1">
                <a:effectLst/>
                <a:latin typeface="Söhne"/>
              </a:rPr>
              <a:t>Tensorflow</a:t>
            </a:r>
            <a:r>
              <a:rPr lang="en-US" sz="1600" b="1" i="0" dirty="0">
                <a:effectLst/>
                <a:latin typeface="Söhne"/>
              </a:rPr>
              <a:t> 2.0 or higher</a:t>
            </a:r>
          </a:p>
          <a:p>
            <a:pPr algn="l">
              <a:buFont typeface="Arial" panose="020B0604020202020204" pitchFamily="34" charset="0"/>
              <a:buChar char="•"/>
            </a:pPr>
            <a:r>
              <a:rPr lang="en-US" sz="1600" b="1" i="0" dirty="0" err="1">
                <a:effectLst/>
                <a:latin typeface="Söhne"/>
              </a:rPr>
              <a:t>Streamlit</a:t>
            </a:r>
            <a:r>
              <a:rPr lang="en-US" sz="1600" b="1" i="0" dirty="0">
                <a:effectLst/>
                <a:latin typeface="Söhne"/>
              </a:rPr>
              <a:t> 0.80 or higher</a:t>
            </a:r>
          </a:p>
          <a:p>
            <a:pPr algn="l">
              <a:buFont typeface="Arial" panose="020B0604020202020204" pitchFamily="34" charset="0"/>
              <a:buChar char="•"/>
            </a:pPr>
            <a:r>
              <a:rPr lang="en-US" sz="1600" b="1" i="0" dirty="0" err="1">
                <a:effectLst/>
                <a:latin typeface="Söhne"/>
              </a:rPr>
              <a:t>Jupyter</a:t>
            </a:r>
            <a:r>
              <a:rPr lang="en-US" sz="1600" b="1" i="0" dirty="0">
                <a:effectLst/>
                <a:latin typeface="Söhne"/>
              </a:rPr>
              <a:t> Notebook or any other code editor</a:t>
            </a:r>
          </a:p>
          <a:p>
            <a:pPr algn="l"/>
            <a:r>
              <a:rPr lang="en-US" sz="1600" b="1" i="0" dirty="0">
                <a:effectLst/>
                <a:latin typeface="Söhne"/>
              </a:rPr>
              <a:t>Note: The above requirements are just recommendations. The system requirements may vary depending on the size of the dataset and the complexity of the CNN model being used. It is always recommended to have the latest versions of software installed on your system to ensure optimal performance.</a:t>
            </a:r>
          </a:p>
          <a:p>
            <a:endParaRPr lang="en-US" sz="1600" b="1" dirty="0"/>
          </a:p>
        </p:txBody>
      </p:sp>
    </p:spTree>
    <p:extLst>
      <p:ext uri="{BB962C8B-B14F-4D97-AF65-F5344CB8AC3E}">
        <p14:creationId xmlns:p14="http://schemas.microsoft.com/office/powerpoint/2010/main" val="1507359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A85F-5324-76BE-EF56-5E1379EB002B}"/>
              </a:ext>
            </a:extLst>
          </p:cNvPr>
          <p:cNvSpPr>
            <a:spLocks noGrp="1"/>
          </p:cNvSpPr>
          <p:nvPr>
            <p:ph type="title"/>
          </p:nvPr>
        </p:nvSpPr>
        <p:spPr>
          <a:xfrm>
            <a:off x="652372" y="647700"/>
            <a:ext cx="4119654" cy="799360"/>
          </a:xfrm>
        </p:spPr>
        <p:txBody>
          <a:bodyPr/>
          <a:lstStyle/>
          <a:p>
            <a:r>
              <a:rPr lang="en-US" dirty="0">
                <a:solidFill>
                  <a:srgbClr val="FFFF00"/>
                </a:solidFill>
              </a:rPr>
              <a:t>Implementation</a:t>
            </a:r>
          </a:p>
        </p:txBody>
      </p:sp>
      <p:pic>
        <p:nvPicPr>
          <p:cNvPr id="6" name="Picture Placeholder 5">
            <a:extLst>
              <a:ext uri="{FF2B5EF4-FFF2-40B4-BE49-F238E27FC236}">
                <a16:creationId xmlns:a16="http://schemas.microsoft.com/office/drawing/2014/main" id="{F578EE88-5886-2DC4-C651-B1A383B2E509}"/>
              </a:ext>
            </a:extLst>
          </p:cNvPr>
          <p:cNvPicPr>
            <a:picLocks noGrp="1" noChangeAspect="1"/>
          </p:cNvPicPr>
          <p:nvPr>
            <p:ph type="pic" idx="1"/>
          </p:nvPr>
        </p:nvPicPr>
        <p:blipFill rotWithShape="1">
          <a:blip r:embed="rId3"/>
          <a:srcRect l="20414" r="20414"/>
          <a:stretch/>
        </p:blipFill>
        <p:spPr/>
      </p:pic>
      <p:sp>
        <p:nvSpPr>
          <p:cNvPr id="4" name="Text Placeholder 3">
            <a:extLst>
              <a:ext uri="{FF2B5EF4-FFF2-40B4-BE49-F238E27FC236}">
                <a16:creationId xmlns:a16="http://schemas.microsoft.com/office/drawing/2014/main" id="{46DB4583-0923-D439-B372-59E470844AB4}"/>
              </a:ext>
            </a:extLst>
          </p:cNvPr>
          <p:cNvSpPr>
            <a:spLocks noGrp="1"/>
          </p:cNvSpPr>
          <p:nvPr>
            <p:ph type="body" sz="half" idx="2"/>
          </p:nvPr>
        </p:nvSpPr>
        <p:spPr>
          <a:xfrm>
            <a:off x="652372" y="1686757"/>
            <a:ext cx="4119654" cy="4182231"/>
          </a:xfrm>
        </p:spPr>
        <p:txBody>
          <a:bodyPr>
            <a:normAutofit/>
          </a:bodyPr>
          <a:lstStyle/>
          <a:p>
            <a:pPr marL="285750" indent="-285750">
              <a:buClr>
                <a:schemeClr val="accent3"/>
              </a:buClr>
              <a:buFont typeface="Wingdings" panose="05000000000000000000" pitchFamily="2" charset="2"/>
              <a:buChar char="v"/>
            </a:pPr>
            <a:r>
              <a:rPr lang="en-US" sz="2000" b="1" dirty="0" err="1">
                <a:solidFill>
                  <a:srgbClr val="FFFF00"/>
                </a:solidFill>
                <a:latin typeface="Agency FB" panose="020B0503020202020204" pitchFamily="34" charset="0"/>
              </a:rPr>
              <a:t>Streamlit</a:t>
            </a:r>
            <a:r>
              <a:rPr lang="en-US" sz="2000" b="1" dirty="0">
                <a:solidFill>
                  <a:srgbClr val="FFFF00"/>
                </a:solidFill>
                <a:latin typeface="Agency FB" panose="020B0503020202020204" pitchFamily="34" charset="0"/>
              </a:rPr>
              <a:t> is the package tool used to build a web-based application.</a:t>
            </a:r>
          </a:p>
        </p:txBody>
      </p:sp>
    </p:spTree>
    <p:extLst>
      <p:ext uri="{BB962C8B-B14F-4D97-AF65-F5344CB8AC3E}">
        <p14:creationId xmlns:p14="http://schemas.microsoft.com/office/powerpoint/2010/main" val="3109351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02C9F-0892-FADE-091D-807B8BFCE745}"/>
              </a:ext>
            </a:extLst>
          </p:cNvPr>
          <p:cNvSpPr>
            <a:spLocks noGrp="1"/>
          </p:cNvSpPr>
          <p:nvPr>
            <p:ph type="title"/>
          </p:nvPr>
        </p:nvSpPr>
        <p:spPr>
          <a:xfrm>
            <a:off x="652372" y="647700"/>
            <a:ext cx="4119654" cy="562264"/>
          </a:xfrm>
        </p:spPr>
        <p:txBody>
          <a:bodyPr/>
          <a:lstStyle/>
          <a:p>
            <a:r>
              <a:rPr lang="en-US" dirty="0"/>
              <a:t>Testing</a:t>
            </a:r>
          </a:p>
        </p:txBody>
      </p:sp>
      <p:sp>
        <p:nvSpPr>
          <p:cNvPr id="4" name="Text Placeholder 3">
            <a:extLst>
              <a:ext uri="{FF2B5EF4-FFF2-40B4-BE49-F238E27FC236}">
                <a16:creationId xmlns:a16="http://schemas.microsoft.com/office/drawing/2014/main" id="{80E9C1C6-1567-4E66-2ACA-343DFE4050AE}"/>
              </a:ext>
            </a:extLst>
          </p:cNvPr>
          <p:cNvSpPr>
            <a:spLocks noGrp="1"/>
          </p:cNvSpPr>
          <p:nvPr>
            <p:ph type="body" sz="half" idx="2"/>
          </p:nvPr>
        </p:nvSpPr>
        <p:spPr>
          <a:xfrm>
            <a:off x="0" y="1477818"/>
            <a:ext cx="3470538" cy="4391170"/>
          </a:xfrm>
        </p:spPr>
        <p:txBody>
          <a:bodyPr>
            <a:normAutofit/>
          </a:bodyPr>
          <a:lstStyle/>
          <a:p>
            <a:pPr marL="285750" indent="-285750">
              <a:buClr>
                <a:srgbClr val="00B0F0"/>
              </a:buClr>
              <a:buFont typeface="Wingdings" panose="05000000000000000000" pitchFamily="2" charset="2"/>
              <a:buChar char="v"/>
            </a:pPr>
            <a:r>
              <a:rPr lang="en-US" sz="2000" b="1" dirty="0">
                <a:solidFill>
                  <a:srgbClr val="00B0F0"/>
                </a:solidFill>
                <a:latin typeface="Agency FB" panose="020B0503020202020204" pitchFamily="34" charset="0"/>
              </a:rPr>
              <a:t>The testing with through 7,400,000 parameters in training with 20 epochs.</a:t>
            </a:r>
          </a:p>
          <a:p>
            <a:pPr marL="285750" indent="-285750">
              <a:buClr>
                <a:srgbClr val="00B0F0"/>
              </a:buClr>
              <a:buFont typeface="Wingdings" panose="05000000000000000000" pitchFamily="2" charset="2"/>
              <a:buChar char="v"/>
            </a:pPr>
            <a:r>
              <a:rPr lang="en-US" sz="2000" b="1" dirty="0">
                <a:solidFill>
                  <a:srgbClr val="00B0F0"/>
                </a:solidFill>
                <a:latin typeface="Agency FB" panose="020B0503020202020204" pitchFamily="34" charset="0"/>
              </a:rPr>
              <a:t>Accuracy still has room for improvement.</a:t>
            </a:r>
          </a:p>
          <a:p>
            <a:pPr marL="285750" indent="-285750">
              <a:buClr>
                <a:srgbClr val="00B0F0"/>
              </a:buClr>
              <a:buFont typeface="Wingdings" panose="05000000000000000000" pitchFamily="2" charset="2"/>
              <a:buChar char="v"/>
            </a:pPr>
            <a:r>
              <a:rPr lang="en-US" sz="2000" b="1" dirty="0">
                <a:solidFill>
                  <a:srgbClr val="00B0F0"/>
                </a:solidFill>
                <a:latin typeface="Agency FB" panose="020B0503020202020204" pitchFamily="34" charset="0"/>
              </a:rPr>
              <a:t>Within the Loss chart there is evidence of some overfitting taking place.</a:t>
            </a:r>
          </a:p>
        </p:txBody>
      </p:sp>
      <p:pic>
        <p:nvPicPr>
          <p:cNvPr id="5" name="Picture 4">
            <a:extLst>
              <a:ext uri="{FF2B5EF4-FFF2-40B4-BE49-F238E27FC236}">
                <a16:creationId xmlns:a16="http://schemas.microsoft.com/office/drawing/2014/main" id="{14571B55-173C-BD07-EB16-0940D1C87A40}"/>
              </a:ext>
            </a:extLst>
          </p:cNvPr>
          <p:cNvPicPr>
            <a:picLocks noChangeAspect="1"/>
          </p:cNvPicPr>
          <p:nvPr/>
        </p:nvPicPr>
        <p:blipFill>
          <a:blip r:embed="rId3"/>
          <a:stretch>
            <a:fillRect/>
          </a:stretch>
        </p:blipFill>
        <p:spPr>
          <a:xfrm>
            <a:off x="7892628" y="163962"/>
            <a:ext cx="4315991" cy="3265038"/>
          </a:xfrm>
          <a:prstGeom prst="rect">
            <a:avLst/>
          </a:prstGeom>
        </p:spPr>
      </p:pic>
      <p:pic>
        <p:nvPicPr>
          <p:cNvPr id="6" name="Picture 5">
            <a:extLst>
              <a:ext uri="{FF2B5EF4-FFF2-40B4-BE49-F238E27FC236}">
                <a16:creationId xmlns:a16="http://schemas.microsoft.com/office/drawing/2014/main" id="{FA95F033-BB58-642D-69FE-B361E6BBFA4E}"/>
              </a:ext>
            </a:extLst>
          </p:cNvPr>
          <p:cNvPicPr>
            <a:picLocks noChangeAspect="1"/>
          </p:cNvPicPr>
          <p:nvPr/>
        </p:nvPicPr>
        <p:blipFill>
          <a:blip r:embed="rId4"/>
          <a:stretch>
            <a:fillRect/>
          </a:stretch>
        </p:blipFill>
        <p:spPr>
          <a:xfrm>
            <a:off x="3576637" y="1296140"/>
            <a:ext cx="4315991" cy="5123710"/>
          </a:xfrm>
          <a:prstGeom prst="rect">
            <a:avLst/>
          </a:prstGeom>
        </p:spPr>
      </p:pic>
      <p:pic>
        <p:nvPicPr>
          <p:cNvPr id="8" name="Picture 7">
            <a:extLst>
              <a:ext uri="{FF2B5EF4-FFF2-40B4-BE49-F238E27FC236}">
                <a16:creationId xmlns:a16="http://schemas.microsoft.com/office/drawing/2014/main" id="{8BEA0F61-D3DA-C7DB-9986-A20DCBD045CD}"/>
              </a:ext>
            </a:extLst>
          </p:cNvPr>
          <p:cNvPicPr>
            <a:picLocks noChangeAspect="1"/>
          </p:cNvPicPr>
          <p:nvPr/>
        </p:nvPicPr>
        <p:blipFill>
          <a:blip r:embed="rId5"/>
          <a:stretch>
            <a:fillRect/>
          </a:stretch>
        </p:blipFill>
        <p:spPr>
          <a:xfrm>
            <a:off x="7845586" y="3424119"/>
            <a:ext cx="4363033" cy="3269919"/>
          </a:xfrm>
          <a:prstGeom prst="rect">
            <a:avLst/>
          </a:prstGeom>
        </p:spPr>
      </p:pic>
    </p:spTree>
    <p:extLst>
      <p:ext uri="{BB962C8B-B14F-4D97-AF65-F5344CB8AC3E}">
        <p14:creationId xmlns:p14="http://schemas.microsoft.com/office/powerpoint/2010/main" val="417197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35ED-BD0D-F8EE-1B26-DD5673761ECD}"/>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895B5001-7BFC-E9A4-943D-B4002C5BA303}"/>
              </a:ext>
            </a:extLst>
          </p:cNvPr>
          <p:cNvSpPr>
            <a:spLocks noGrp="1"/>
          </p:cNvSpPr>
          <p:nvPr>
            <p:ph idx="1"/>
          </p:nvPr>
        </p:nvSpPr>
        <p:spPr/>
        <p:txBody>
          <a:bodyPr/>
          <a:lstStyle/>
          <a:p>
            <a:r>
              <a:rPr lang="en-US" dirty="0">
                <a:solidFill>
                  <a:schemeClr val="bg1"/>
                </a:solidFill>
              </a:rPr>
              <a:t>A potential improvement for security can be made by holding the model on a secure private server, while also providing an avenue for collecting user data for improving the model.</a:t>
            </a:r>
          </a:p>
          <a:p>
            <a:r>
              <a:rPr lang="en-US" dirty="0">
                <a:solidFill>
                  <a:schemeClr val="bg1"/>
                </a:solidFill>
              </a:rPr>
              <a:t>Additional models can be used for comparison outside of the given ones.</a:t>
            </a:r>
          </a:p>
          <a:p>
            <a:r>
              <a:rPr lang="en-US" dirty="0">
                <a:solidFill>
                  <a:schemeClr val="bg1"/>
                </a:solidFill>
              </a:rPr>
              <a:t>The data can be verified by a practitioner.</a:t>
            </a:r>
          </a:p>
          <a:p>
            <a:r>
              <a:rPr lang="en-US" dirty="0">
                <a:solidFill>
                  <a:schemeClr val="bg1"/>
                </a:solidFill>
              </a:rPr>
              <a:t>Allowing for multiple classifications for each image.</a:t>
            </a:r>
          </a:p>
          <a:p>
            <a:r>
              <a:rPr lang="en-US" dirty="0">
                <a:solidFill>
                  <a:schemeClr val="bg1"/>
                </a:solidFill>
              </a:rPr>
              <a:t>Further examination of the tuning of the parameters of each tested network.</a:t>
            </a:r>
          </a:p>
          <a:p>
            <a:r>
              <a:rPr lang="en-US" dirty="0">
                <a:solidFill>
                  <a:schemeClr val="bg1"/>
                </a:solidFill>
              </a:rPr>
              <a:t>Use a Linux operating system to train the model for faster runtimes and </a:t>
            </a:r>
            <a:r>
              <a:rPr lang="en-US" dirty="0" err="1">
                <a:solidFill>
                  <a:schemeClr val="bg1"/>
                </a:solidFill>
              </a:rPr>
              <a:t>gpu</a:t>
            </a:r>
            <a:r>
              <a:rPr lang="en-US" dirty="0">
                <a:solidFill>
                  <a:schemeClr val="bg1"/>
                </a:solidFill>
              </a:rPr>
              <a:t> acceleration,</a:t>
            </a:r>
          </a:p>
        </p:txBody>
      </p:sp>
    </p:spTree>
    <p:extLst>
      <p:ext uri="{BB962C8B-B14F-4D97-AF65-F5344CB8AC3E}">
        <p14:creationId xmlns:p14="http://schemas.microsoft.com/office/powerpoint/2010/main" val="1736478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1FB8-0FC6-43D0-14EC-1EE2D930D249}"/>
              </a:ext>
            </a:extLst>
          </p:cNvPr>
          <p:cNvSpPr>
            <a:spLocks noGrp="1"/>
          </p:cNvSpPr>
          <p:nvPr>
            <p:ph type="title"/>
          </p:nvPr>
        </p:nvSpPr>
        <p:spPr/>
        <p:txBody>
          <a:bodyPr>
            <a:normAutofit fontScale="90000"/>
          </a:bodyPr>
          <a:lstStyle/>
          <a:p>
            <a:pPr algn="ctr"/>
            <a:r>
              <a:rPr lang="en-US" dirty="0">
                <a:solidFill>
                  <a:schemeClr val="accent6">
                    <a:lumMod val="60000"/>
                    <a:lumOff val="40000"/>
                  </a:schemeClr>
                </a:solidFill>
              </a:rPr>
              <a:t>References</a:t>
            </a:r>
            <a:br>
              <a:rPr lang="en-US" dirty="0"/>
            </a:br>
            <a:endParaRPr lang="en-US" dirty="0"/>
          </a:p>
        </p:txBody>
      </p:sp>
      <p:sp>
        <p:nvSpPr>
          <p:cNvPr id="3" name="Content Placeholder 2">
            <a:extLst>
              <a:ext uri="{FF2B5EF4-FFF2-40B4-BE49-F238E27FC236}">
                <a16:creationId xmlns:a16="http://schemas.microsoft.com/office/drawing/2014/main" id="{E27E868E-60BC-077A-0AD3-1666EE6BC925}"/>
              </a:ext>
            </a:extLst>
          </p:cNvPr>
          <p:cNvSpPr>
            <a:spLocks noGrp="1"/>
          </p:cNvSpPr>
          <p:nvPr>
            <p:ph idx="1"/>
          </p:nvPr>
        </p:nvSpPr>
        <p:spPr>
          <a:xfrm>
            <a:off x="652371" y="1579418"/>
            <a:ext cx="10620855" cy="4364182"/>
          </a:xfrm>
        </p:spPr>
        <p:txBody>
          <a:bodyPr/>
          <a:lstStyle/>
          <a:p>
            <a:r>
              <a:rPr lang="en-US" dirty="0">
                <a:hlinkClick r:id="rId3"/>
              </a:rPr>
              <a:t>https://www.who.int/news/item/09-10-2003-up-to-45-million-blind-people-globally---and-growing</a:t>
            </a:r>
            <a:endParaRPr lang="en-US" dirty="0"/>
          </a:p>
          <a:p>
            <a:endParaRPr lang="en-US" dirty="0"/>
          </a:p>
        </p:txBody>
      </p:sp>
    </p:spTree>
    <p:extLst>
      <p:ext uri="{BB962C8B-B14F-4D97-AF65-F5344CB8AC3E}">
        <p14:creationId xmlns:p14="http://schemas.microsoft.com/office/powerpoint/2010/main" val="1266197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C889-C568-8EBD-5CF7-6F775FDC6561}"/>
              </a:ext>
            </a:extLst>
          </p:cNvPr>
          <p:cNvSpPr>
            <a:spLocks noGrp="1"/>
          </p:cNvSpPr>
          <p:nvPr>
            <p:ph type="title"/>
          </p:nvPr>
        </p:nvSpPr>
        <p:spPr>
          <a:xfrm>
            <a:off x="783385" y="129310"/>
            <a:ext cx="10625229" cy="778753"/>
          </a:xfrm>
        </p:spPr>
        <p:txBody>
          <a:bodyPr>
            <a:normAutofit fontScale="90000"/>
          </a:bodyPr>
          <a:lstStyle/>
          <a:p>
            <a:r>
              <a:rPr lang="en-US" dirty="0"/>
              <a:t>Christian worldview as a data Scientist</a:t>
            </a:r>
          </a:p>
        </p:txBody>
      </p:sp>
    </p:spTree>
    <p:extLst>
      <p:ext uri="{BB962C8B-B14F-4D97-AF65-F5344CB8AC3E}">
        <p14:creationId xmlns:p14="http://schemas.microsoft.com/office/powerpoint/2010/main" val="127351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83B8-EEA6-E717-589E-78A7D9711B01}"/>
              </a:ext>
            </a:extLst>
          </p:cNvPr>
          <p:cNvSpPr>
            <a:spLocks noGrp="1"/>
          </p:cNvSpPr>
          <p:nvPr>
            <p:ph type="title"/>
          </p:nvPr>
        </p:nvSpPr>
        <p:spPr/>
        <p:txBody>
          <a:bodyPr/>
          <a:lstStyle/>
          <a:p>
            <a:r>
              <a:rPr lang="en-US" dirty="0"/>
              <a:t>Mission Statement</a:t>
            </a:r>
          </a:p>
        </p:txBody>
      </p:sp>
      <p:pic>
        <p:nvPicPr>
          <p:cNvPr id="10" name="Content Placeholder 9" descr="A picture containing diagram&#10;&#10;Description automatically generated">
            <a:extLst>
              <a:ext uri="{FF2B5EF4-FFF2-40B4-BE49-F238E27FC236}">
                <a16:creationId xmlns:a16="http://schemas.microsoft.com/office/drawing/2014/main" id="{DE2E5B13-20F0-4968-6A6D-97FA18FBFE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0375" y="1516592"/>
            <a:ext cx="5737225" cy="3824816"/>
          </a:xfrm>
        </p:spPr>
      </p:pic>
      <p:sp>
        <p:nvSpPr>
          <p:cNvPr id="4" name="Text Placeholder 3">
            <a:extLst>
              <a:ext uri="{FF2B5EF4-FFF2-40B4-BE49-F238E27FC236}">
                <a16:creationId xmlns:a16="http://schemas.microsoft.com/office/drawing/2014/main" id="{90DADF5C-05FB-770C-51C4-8B557CC25798}"/>
              </a:ext>
            </a:extLst>
          </p:cNvPr>
          <p:cNvSpPr>
            <a:spLocks noGrp="1"/>
          </p:cNvSpPr>
          <p:nvPr>
            <p:ph type="body" sz="half" idx="2"/>
          </p:nvPr>
        </p:nvSpPr>
        <p:spPr/>
        <p:txBody>
          <a:bodyPr>
            <a:normAutofit fontScale="92500"/>
          </a:bodyPr>
          <a:lstStyle/>
          <a:p>
            <a:r>
              <a:rPr lang="en-US" sz="1800" b="1" dirty="0">
                <a:solidFill>
                  <a:schemeClr val="bg1"/>
                </a:solidFill>
              </a:rPr>
              <a:t>The primary goal of this project is to successfully train a machine learning algorithm that can differentiate between multiple classifications of diseases that cause visual impairment. The classifications that are most important are for early detection, since most visual impairments are preventable today, and early detection can be rather difficult find for many practitioners.</a:t>
            </a:r>
          </a:p>
        </p:txBody>
      </p:sp>
    </p:spTree>
    <p:extLst>
      <p:ext uri="{BB962C8B-B14F-4D97-AF65-F5344CB8AC3E}">
        <p14:creationId xmlns:p14="http://schemas.microsoft.com/office/powerpoint/2010/main" val="3579543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5748B-CEB7-DE4B-7456-F32F66AF7D5C}"/>
              </a:ext>
            </a:extLst>
          </p:cNvPr>
          <p:cNvSpPr>
            <a:spLocks noGrp="1"/>
          </p:cNvSpPr>
          <p:nvPr>
            <p:ph type="title"/>
          </p:nvPr>
        </p:nvSpPr>
        <p:spPr/>
        <p:txBody>
          <a:bodyPr>
            <a:normAutofit fontScale="90000"/>
          </a:bodyPr>
          <a:lstStyle/>
          <a:p>
            <a:r>
              <a:rPr lang="en-US" b="1" i="1" dirty="0">
                <a:solidFill>
                  <a:srgbClr val="66FF99"/>
                </a:solidFill>
              </a:rPr>
              <a:t>Understanding the Problem and a potential solution</a:t>
            </a:r>
          </a:p>
        </p:txBody>
      </p:sp>
      <p:sp>
        <p:nvSpPr>
          <p:cNvPr id="3" name="Content Placeholder 2">
            <a:extLst>
              <a:ext uri="{FF2B5EF4-FFF2-40B4-BE49-F238E27FC236}">
                <a16:creationId xmlns:a16="http://schemas.microsoft.com/office/drawing/2014/main" id="{CB24424A-F708-162B-223D-F99E87405FCC}"/>
              </a:ext>
            </a:extLst>
          </p:cNvPr>
          <p:cNvSpPr>
            <a:spLocks noGrp="1"/>
          </p:cNvSpPr>
          <p:nvPr>
            <p:ph idx="1"/>
          </p:nvPr>
        </p:nvSpPr>
        <p:spPr/>
        <p:txBody>
          <a:bodyPr>
            <a:noAutofit/>
          </a:bodyPr>
          <a:lstStyle/>
          <a:p>
            <a:r>
              <a:rPr lang="en-US" sz="2400" b="1" dirty="0">
                <a:solidFill>
                  <a:srgbClr val="66FF99"/>
                </a:solidFill>
                <a:latin typeface="Arial Narrow" panose="020B0606020202030204" pitchFamily="34" charset="0"/>
              </a:rPr>
              <a:t>There are currently 43 million people that are completely blind and 295 million people that suffer from moderate to severe visual impairments, and out of this group 77% of these cases are completely preventable.</a:t>
            </a:r>
          </a:p>
          <a:p>
            <a:r>
              <a:rPr lang="en-US" sz="2400" b="1" dirty="0">
                <a:solidFill>
                  <a:srgbClr val="66FF99"/>
                </a:solidFill>
                <a:latin typeface="Arial Narrow" panose="020B0606020202030204" pitchFamily="34" charset="0"/>
              </a:rPr>
              <a:t> 90% of these cases of blindness occur in developing 3</a:t>
            </a:r>
            <a:r>
              <a:rPr lang="en-US" sz="2400" b="1" baseline="30000" dirty="0">
                <a:solidFill>
                  <a:srgbClr val="66FF99"/>
                </a:solidFill>
                <a:latin typeface="Arial Narrow" panose="020B0606020202030204" pitchFamily="34" charset="0"/>
              </a:rPr>
              <a:t>rd</a:t>
            </a:r>
            <a:r>
              <a:rPr lang="en-US" sz="2400" b="1" dirty="0">
                <a:solidFill>
                  <a:srgbClr val="66FF99"/>
                </a:solidFill>
                <a:latin typeface="Arial Narrow" panose="020B0606020202030204" pitchFamily="34" charset="0"/>
              </a:rPr>
              <a:t> world countries where there is limited access to medical care.</a:t>
            </a:r>
          </a:p>
          <a:p>
            <a:r>
              <a:rPr lang="en-US" sz="2400" b="1" dirty="0">
                <a:solidFill>
                  <a:srgbClr val="66FF99"/>
                </a:solidFill>
                <a:latin typeface="Arial Narrow" panose="020B0606020202030204" pitchFamily="34" charset="0"/>
              </a:rPr>
              <a:t>The application of building an AI that can detect these early stages of disease would allow volunteers the ability to treat mass amounts of people, with relatively cheap cost.</a:t>
            </a:r>
          </a:p>
          <a:p>
            <a:r>
              <a:rPr lang="en-US" sz="2400" b="1" dirty="0">
                <a:solidFill>
                  <a:srgbClr val="66FF99"/>
                </a:solidFill>
                <a:latin typeface="Arial Narrow" panose="020B0606020202030204" pitchFamily="34" charset="0"/>
              </a:rPr>
              <a:t>This information was pulled from the World Health Organization.</a:t>
            </a:r>
          </a:p>
        </p:txBody>
      </p:sp>
    </p:spTree>
    <p:extLst>
      <p:ext uri="{BB962C8B-B14F-4D97-AF65-F5344CB8AC3E}">
        <p14:creationId xmlns:p14="http://schemas.microsoft.com/office/powerpoint/2010/main" val="2991884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DDF7-84BF-3A90-A821-116D4DA6240A}"/>
              </a:ext>
            </a:extLst>
          </p:cNvPr>
          <p:cNvSpPr>
            <a:spLocks noGrp="1"/>
          </p:cNvSpPr>
          <p:nvPr>
            <p:ph type="title"/>
          </p:nvPr>
        </p:nvSpPr>
        <p:spPr>
          <a:xfrm>
            <a:off x="652371" y="505256"/>
            <a:ext cx="10625229" cy="675641"/>
          </a:xfrm>
        </p:spPr>
        <p:txBody>
          <a:bodyPr>
            <a:noAutofit/>
          </a:bodyPr>
          <a:lstStyle/>
          <a:p>
            <a:r>
              <a:rPr lang="en-US" sz="4000" b="1" dirty="0">
                <a:solidFill>
                  <a:schemeClr val="accent6">
                    <a:lumMod val="75000"/>
                  </a:schemeClr>
                </a:solidFill>
              </a:rPr>
              <a:t>	    Understanding the data</a:t>
            </a:r>
          </a:p>
        </p:txBody>
      </p:sp>
      <p:sp>
        <p:nvSpPr>
          <p:cNvPr id="3" name="Text Placeholder 2">
            <a:extLst>
              <a:ext uri="{FF2B5EF4-FFF2-40B4-BE49-F238E27FC236}">
                <a16:creationId xmlns:a16="http://schemas.microsoft.com/office/drawing/2014/main" id="{EE121D76-31FC-5733-2886-86A10906A98B}"/>
              </a:ext>
            </a:extLst>
          </p:cNvPr>
          <p:cNvSpPr>
            <a:spLocks noGrp="1"/>
          </p:cNvSpPr>
          <p:nvPr>
            <p:ph type="body" idx="1"/>
          </p:nvPr>
        </p:nvSpPr>
        <p:spPr>
          <a:xfrm>
            <a:off x="652371" y="789708"/>
            <a:ext cx="5157787" cy="675641"/>
          </a:xfrm>
        </p:spPr>
        <p:txBody>
          <a:bodyPr/>
          <a:lstStyle/>
          <a:p>
            <a:r>
              <a:rPr lang="en-US" dirty="0">
                <a:solidFill>
                  <a:schemeClr val="bg1"/>
                </a:solidFill>
                <a:latin typeface="Arial Nova Light" panose="020B0304020202020204" pitchFamily="34" charset="0"/>
              </a:rPr>
              <a:t>Internal</a:t>
            </a:r>
          </a:p>
        </p:txBody>
      </p:sp>
      <p:sp>
        <p:nvSpPr>
          <p:cNvPr id="4" name="Content Placeholder 3">
            <a:extLst>
              <a:ext uri="{FF2B5EF4-FFF2-40B4-BE49-F238E27FC236}">
                <a16:creationId xmlns:a16="http://schemas.microsoft.com/office/drawing/2014/main" id="{01278546-8B4A-1939-2601-905A72B3CFA9}"/>
              </a:ext>
            </a:extLst>
          </p:cNvPr>
          <p:cNvSpPr>
            <a:spLocks noGrp="1"/>
          </p:cNvSpPr>
          <p:nvPr>
            <p:ph sz="half" idx="2"/>
          </p:nvPr>
        </p:nvSpPr>
        <p:spPr>
          <a:xfrm>
            <a:off x="655863" y="1465349"/>
            <a:ext cx="5157787" cy="4744952"/>
          </a:xfrm>
        </p:spPr>
        <p:txBody>
          <a:bodyPr>
            <a:noAutofit/>
          </a:bodyPr>
          <a:lstStyle/>
          <a:p>
            <a:r>
              <a:rPr lang="en-US" b="1" dirty="0">
                <a:solidFill>
                  <a:schemeClr val="bg1"/>
                </a:solidFill>
                <a:latin typeface="Arial" panose="020B0604020202020204" pitchFamily="34" charset="0"/>
                <a:cs typeface="Arial" panose="020B0604020202020204" pitchFamily="34" charset="0"/>
              </a:rPr>
              <a:t>Kaggle Dataset: </a:t>
            </a:r>
            <a:r>
              <a:rPr lang="en-US" b="1"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https://www.kaggle.com/datasets/andrewmvd/ocular-disease-recognition-odir5k</a:t>
            </a:r>
            <a:endParaRPr lang="en-US" b="1"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Consists of 8,000 fundus images of 4,000 patients.</a:t>
            </a:r>
          </a:p>
          <a:p>
            <a:r>
              <a:rPr lang="en-US" b="1" dirty="0">
                <a:solidFill>
                  <a:schemeClr val="bg1"/>
                </a:solidFill>
                <a:latin typeface="Arial" panose="020B0604020202020204" pitchFamily="34" charset="0"/>
                <a:cs typeface="Arial" panose="020B0604020202020204" pitchFamily="34" charset="0"/>
              </a:rPr>
              <a:t>8 Classifications:</a:t>
            </a:r>
          </a:p>
          <a:p>
            <a:pPr lvl="1"/>
            <a:r>
              <a:rPr lang="en-US" b="1" dirty="0">
                <a:solidFill>
                  <a:schemeClr val="bg1"/>
                </a:solidFill>
                <a:latin typeface="Arial" panose="020B0604020202020204" pitchFamily="34" charset="0"/>
                <a:cs typeface="Arial" panose="020B0604020202020204" pitchFamily="34" charset="0"/>
              </a:rPr>
              <a:t> </a:t>
            </a:r>
            <a:r>
              <a:rPr lang="en-US" b="1" i="0" dirty="0">
                <a:solidFill>
                  <a:schemeClr val="bg1"/>
                </a:solidFill>
                <a:effectLst/>
                <a:latin typeface="Arial" panose="020B0604020202020204" pitchFamily="34" charset="0"/>
                <a:cs typeface="Arial" panose="020B0604020202020204" pitchFamily="34" charset="0"/>
              </a:rPr>
              <a:t>Normal, Abnormal, Cataract</a:t>
            </a:r>
          </a:p>
          <a:p>
            <a:pPr lvl="1"/>
            <a:r>
              <a:rPr lang="en-US" b="1" i="0" dirty="0">
                <a:solidFill>
                  <a:schemeClr val="bg1"/>
                </a:solidFill>
                <a:effectLst/>
                <a:latin typeface="Arial" panose="020B0604020202020204" pitchFamily="34" charset="0"/>
                <a:cs typeface="Arial" panose="020B0604020202020204" pitchFamily="34" charset="0"/>
              </a:rPr>
              <a:t> Glaucoma, Myopia </a:t>
            </a:r>
          </a:p>
          <a:p>
            <a:pPr lvl="1"/>
            <a:r>
              <a:rPr lang="en-US" b="1" i="0" dirty="0">
                <a:solidFill>
                  <a:schemeClr val="bg1"/>
                </a:solidFill>
                <a:effectLst/>
                <a:latin typeface="Arial" panose="020B0604020202020204" pitchFamily="34" charset="0"/>
                <a:cs typeface="Arial" panose="020B0604020202020204" pitchFamily="34" charset="0"/>
              </a:rPr>
              <a:t>Age-Related Macular Degeneration</a:t>
            </a:r>
          </a:p>
          <a:p>
            <a:pPr lvl="1"/>
            <a:r>
              <a:rPr lang="en-US" b="1" i="0" dirty="0">
                <a:solidFill>
                  <a:schemeClr val="bg1"/>
                </a:solidFill>
                <a:effectLst/>
                <a:latin typeface="Arial" panose="020B0604020202020204" pitchFamily="34" charset="0"/>
                <a:cs typeface="Arial" panose="020B0604020202020204" pitchFamily="34" charset="0"/>
              </a:rPr>
              <a:t> Hypertension, and Diabetic</a:t>
            </a:r>
            <a:endParaRPr lang="en-US" b="1"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1D37383-1BF2-87DB-228B-323BBED7D2E9}"/>
              </a:ext>
            </a:extLst>
          </p:cNvPr>
          <p:cNvPicPr>
            <a:picLocks noChangeAspect="1"/>
          </p:cNvPicPr>
          <p:nvPr/>
        </p:nvPicPr>
        <p:blipFill>
          <a:blip r:embed="rId4"/>
          <a:stretch>
            <a:fillRect/>
          </a:stretch>
        </p:blipFill>
        <p:spPr>
          <a:xfrm>
            <a:off x="7981580" y="2105025"/>
            <a:ext cx="3914775" cy="2647950"/>
          </a:xfrm>
          <a:prstGeom prst="rect">
            <a:avLst/>
          </a:prstGeom>
        </p:spPr>
      </p:pic>
      <p:sp>
        <p:nvSpPr>
          <p:cNvPr id="12" name="Content Placeholder 3">
            <a:extLst>
              <a:ext uri="{FF2B5EF4-FFF2-40B4-BE49-F238E27FC236}">
                <a16:creationId xmlns:a16="http://schemas.microsoft.com/office/drawing/2014/main" id="{1E5572CC-7540-5930-9D29-B57057C33154}"/>
              </a:ext>
            </a:extLst>
          </p:cNvPr>
          <p:cNvSpPr txBox="1">
            <a:spLocks/>
          </p:cNvSpPr>
          <p:nvPr/>
        </p:nvSpPr>
        <p:spPr>
          <a:xfrm>
            <a:off x="7978088" y="1465349"/>
            <a:ext cx="3068603" cy="63967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Arial" panose="020B0604020202020204" pitchFamily="34" charset="0"/>
                <a:cs typeface="Arial" panose="020B0604020202020204" pitchFamily="34" charset="0"/>
              </a:rPr>
              <a:t>Filename: 521_left.jpg</a:t>
            </a:r>
          </a:p>
        </p:txBody>
      </p:sp>
      <p:sp>
        <p:nvSpPr>
          <p:cNvPr id="13" name="Content Placeholder 3">
            <a:extLst>
              <a:ext uri="{FF2B5EF4-FFF2-40B4-BE49-F238E27FC236}">
                <a16:creationId xmlns:a16="http://schemas.microsoft.com/office/drawing/2014/main" id="{843B2441-10F3-72E4-B346-C396C28F6E52}"/>
              </a:ext>
            </a:extLst>
          </p:cNvPr>
          <p:cNvSpPr txBox="1">
            <a:spLocks/>
          </p:cNvSpPr>
          <p:nvPr/>
        </p:nvSpPr>
        <p:spPr>
          <a:xfrm>
            <a:off x="7978087" y="4859711"/>
            <a:ext cx="3914775" cy="86683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Arial" panose="020B0604020202020204" pitchFamily="34" charset="0"/>
                <a:cs typeface="Arial" panose="020B0604020202020204" pitchFamily="34" charset="0"/>
              </a:rPr>
              <a:t>521 is the patient’s unique identifier.</a:t>
            </a:r>
          </a:p>
          <a:p>
            <a:r>
              <a:rPr lang="en-US" b="1" dirty="0">
                <a:solidFill>
                  <a:schemeClr val="bg1"/>
                </a:solidFill>
                <a:latin typeface="Arial" panose="020B0604020202020204" pitchFamily="34" charset="0"/>
                <a:cs typeface="Arial" panose="020B0604020202020204" pitchFamily="34" charset="0"/>
              </a:rPr>
              <a:t>Each patient has a left and right eye image.</a:t>
            </a:r>
          </a:p>
        </p:txBody>
      </p:sp>
    </p:spTree>
    <p:extLst>
      <p:ext uri="{BB962C8B-B14F-4D97-AF65-F5344CB8AC3E}">
        <p14:creationId xmlns:p14="http://schemas.microsoft.com/office/powerpoint/2010/main" val="73117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FAB7-EDD6-2444-28F0-C828EDD1640C}"/>
              </a:ext>
            </a:extLst>
          </p:cNvPr>
          <p:cNvSpPr>
            <a:spLocks noGrp="1"/>
          </p:cNvSpPr>
          <p:nvPr>
            <p:ph type="title"/>
          </p:nvPr>
        </p:nvSpPr>
        <p:spPr/>
        <p:txBody>
          <a:bodyPr>
            <a:normAutofit/>
          </a:bodyPr>
          <a:lstStyle/>
          <a:p>
            <a:r>
              <a:rPr lang="en-US" dirty="0"/>
              <a:t>Challenges</a:t>
            </a:r>
          </a:p>
        </p:txBody>
      </p:sp>
      <p:sp>
        <p:nvSpPr>
          <p:cNvPr id="3" name="Content Placeholder 2">
            <a:extLst>
              <a:ext uri="{FF2B5EF4-FFF2-40B4-BE49-F238E27FC236}">
                <a16:creationId xmlns:a16="http://schemas.microsoft.com/office/drawing/2014/main" id="{E9D2B675-7A39-FA7C-81BA-0A2FDA931C53}"/>
              </a:ext>
            </a:extLst>
          </p:cNvPr>
          <p:cNvSpPr>
            <a:spLocks noGrp="1"/>
          </p:cNvSpPr>
          <p:nvPr>
            <p:ph sz="half" idx="1"/>
          </p:nvPr>
        </p:nvSpPr>
        <p:spPr/>
        <p:txBody>
          <a:bodyPr/>
          <a:lstStyle/>
          <a:p>
            <a:pPr>
              <a:buClr>
                <a:schemeClr val="accent2"/>
              </a:buClr>
              <a:buSzPct val="100000"/>
              <a:buFont typeface="Wingdings" panose="05000000000000000000" pitchFamily="2" charset="2"/>
              <a:buChar char="v"/>
            </a:pPr>
            <a:r>
              <a:rPr lang="en-US" dirty="0">
                <a:solidFill>
                  <a:schemeClr val="bg1"/>
                </a:solidFill>
              </a:rPr>
              <a:t>One the biggest challenges within this project is that the dataset contains images that hold multiple classifications, which means a image can hold multiple diseases. This brings a great deal of change in the requirements of the algorithmic model.</a:t>
            </a:r>
          </a:p>
          <a:p>
            <a:pPr>
              <a:buClr>
                <a:schemeClr val="accent2"/>
              </a:buClr>
              <a:buSzPct val="100000"/>
              <a:buFont typeface="Wingdings" panose="05000000000000000000" pitchFamily="2" charset="2"/>
              <a:buChar char="v"/>
            </a:pPr>
            <a:r>
              <a:rPr lang="en-US" dirty="0">
                <a:solidFill>
                  <a:schemeClr val="bg1"/>
                </a:solidFill>
              </a:rPr>
              <a:t>Images require preprocessing and standardization before being fed into the model.</a:t>
            </a:r>
          </a:p>
        </p:txBody>
      </p:sp>
      <p:sp>
        <p:nvSpPr>
          <p:cNvPr id="4" name="Content Placeholder 3">
            <a:extLst>
              <a:ext uri="{FF2B5EF4-FFF2-40B4-BE49-F238E27FC236}">
                <a16:creationId xmlns:a16="http://schemas.microsoft.com/office/drawing/2014/main" id="{CCB70841-CB06-D4DF-290A-3181A0BF6489}"/>
              </a:ext>
            </a:extLst>
          </p:cNvPr>
          <p:cNvSpPr>
            <a:spLocks noGrp="1"/>
          </p:cNvSpPr>
          <p:nvPr>
            <p:ph sz="half" idx="2"/>
          </p:nvPr>
        </p:nvSpPr>
        <p:spPr/>
        <p:txBody>
          <a:bodyPr/>
          <a:lstStyle/>
          <a:p>
            <a:pPr>
              <a:buClr>
                <a:schemeClr val="accent3"/>
              </a:buClr>
              <a:buSzPct val="100000"/>
              <a:buFont typeface="Wingdings" panose="05000000000000000000" pitchFamily="2" charset="2"/>
              <a:buChar char="v"/>
            </a:pPr>
            <a:r>
              <a:rPr lang="en-US" dirty="0">
                <a:solidFill>
                  <a:schemeClr val="bg1"/>
                </a:solidFill>
              </a:rPr>
              <a:t>The implementation of a web-based application can be difficult for this project in terms of testing. </a:t>
            </a:r>
          </a:p>
          <a:p>
            <a:pPr>
              <a:buClr>
                <a:schemeClr val="accent3"/>
              </a:buClr>
              <a:buSzPct val="100000"/>
              <a:buFont typeface="Wingdings" panose="05000000000000000000" pitchFamily="2" charset="2"/>
              <a:buChar char="v"/>
            </a:pPr>
            <a:r>
              <a:rPr lang="en-US" dirty="0">
                <a:solidFill>
                  <a:schemeClr val="bg1"/>
                </a:solidFill>
              </a:rPr>
              <a:t>The deep learning models must be simplified in order to fit the </a:t>
            </a:r>
            <a:r>
              <a:rPr lang="en-US" dirty="0" err="1">
                <a:solidFill>
                  <a:schemeClr val="bg1"/>
                </a:solidFill>
              </a:rPr>
              <a:t>Streamlit</a:t>
            </a:r>
            <a:r>
              <a:rPr lang="en-US" dirty="0">
                <a:solidFill>
                  <a:schemeClr val="bg1"/>
                </a:solidFill>
              </a:rPr>
              <a:t> platform.</a:t>
            </a:r>
          </a:p>
          <a:p>
            <a:pPr>
              <a:buClr>
                <a:schemeClr val="accent3"/>
              </a:buClr>
              <a:buSzPct val="100000"/>
              <a:buFont typeface="Wingdings" panose="05000000000000000000" pitchFamily="2" charset="2"/>
              <a:buChar char="v"/>
            </a:pPr>
            <a:r>
              <a:rPr lang="en-US" dirty="0">
                <a:solidFill>
                  <a:schemeClr val="bg1"/>
                </a:solidFill>
              </a:rPr>
              <a:t>Security is complicated since user must be given access to the trained models, which is not the ideal scenario.</a:t>
            </a:r>
          </a:p>
        </p:txBody>
      </p:sp>
    </p:spTree>
    <p:extLst>
      <p:ext uri="{BB962C8B-B14F-4D97-AF65-F5344CB8AC3E}">
        <p14:creationId xmlns:p14="http://schemas.microsoft.com/office/powerpoint/2010/main" val="3999199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7772-FA27-21D0-740C-90325BBC7867}"/>
              </a:ext>
            </a:extLst>
          </p:cNvPr>
          <p:cNvSpPr>
            <a:spLocks noGrp="1"/>
          </p:cNvSpPr>
          <p:nvPr>
            <p:ph type="title"/>
          </p:nvPr>
        </p:nvSpPr>
        <p:spPr>
          <a:xfrm>
            <a:off x="783385" y="374788"/>
            <a:ext cx="10625229" cy="612498"/>
          </a:xfrm>
        </p:spPr>
        <p:txBody>
          <a:bodyPr>
            <a:normAutofit fontScale="90000"/>
          </a:bodyPr>
          <a:lstStyle/>
          <a:p>
            <a:r>
              <a:rPr lang="en-US" dirty="0"/>
              <a:t>Data Pipeline</a:t>
            </a:r>
          </a:p>
        </p:txBody>
      </p:sp>
      <p:sp>
        <p:nvSpPr>
          <p:cNvPr id="3" name="Content Placeholder 2">
            <a:extLst>
              <a:ext uri="{FF2B5EF4-FFF2-40B4-BE49-F238E27FC236}">
                <a16:creationId xmlns:a16="http://schemas.microsoft.com/office/drawing/2014/main" id="{E15AE6A1-342C-9D77-A803-B9199540E518}"/>
              </a:ext>
            </a:extLst>
          </p:cNvPr>
          <p:cNvSpPr>
            <a:spLocks noGrp="1"/>
          </p:cNvSpPr>
          <p:nvPr>
            <p:ph sz="half" idx="1"/>
          </p:nvPr>
        </p:nvSpPr>
        <p:spPr/>
        <p:txBody>
          <a:bodyPr/>
          <a:lstStyle/>
          <a:p>
            <a:pPr>
              <a:buClr>
                <a:schemeClr val="bg1"/>
              </a:buClr>
            </a:pPr>
            <a:r>
              <a:rPr lang="en-US" b="1" dirty="0">
                <a:solidFill>
                  <a:schemeClr val="bg1"/>
                </a:solidFill>
                <a:latin typeface="Agency FB" panose="020B0503020202020204" pitchFamily="34" charset="0"/>
              </a:rPr>
              <a:t>Each image is trimmed and standardized to a specific size of resolution.</a:t>
            </a:r>
          </a:p>
          <a:p>
            <a:pPr>
              <a:buClr>
                <a:schemeClr val="bg1"/>
              </a:buClr>
            </a:pPr>
            <a:r>
              <a:rPr lang="en-US" b="1" dirty="0">
                <a:solidFill>
                  <a:schemeClr val="bg1"/>
                </a:solidFill>
                <a:latin typeface="Agency FB" panose="020B0503020202020204" pitchFamily="34" charset="0"/>
              </a:rPr>
              <a:t>Images are viewed in a negative format to provide additional perspective. </a:t>
            </a:r>
          </a:p>
          <a:p>
            <a:endParaRPr lang="en-US" dirty="0"/>
          </a:p>
        </p:txBody>
      </p:sp>
      <p:pic>
        <p:nvPicPr>
          <p:cNvPr id="6" name="Picture 5">
            <a:extLst>
              <a:ext uri="{FF2B5EF4-FFF2-40B4-BE49-F238E27FC236}">
                <a16:creationId xmlns:a16="http://schemas.microsoft.com/office/drawing/2014/main" id="{A8DD6AF8-A022-1BAD-3FB4-E1E8F0B6EFD3}"/>
              </a:ext>
            </a:extLst>
          </p:cNvPr>
          <p:cNvPicPr>
            <a:picLocks noChangeAspect="1"/>
          </p:cNvPicPr>
          <p:nvPr/>
        </p:nvPicPr>
        <p:blipFill>
          <a:blip r:embed="rId3"/>
          <a:stretch>
            <a:fillRect/>
          </a:stretch>
        </p:blipFill>
        <p:spPr>
          <a:xfrm>
            <a:off x="7043839" y="126930"/>
            <a:ext cx="4057650" cy="1343025"/>
          </a:xfrm>
          <a:prstGeom prst="rect">
            <a:avLst/>
          </a:prstGeom>
        </p:spPr>
      </p:pic>
      <p:pic>
        <p:nvPicPr>
          <p:cNvPr id="8" name="Picture 7">
            <a:extLst>
              <a:ext uri="{FF2B5EF4-FFF2-40B4-BE49-F238E27FC236}">
                <a16:creationId xmlns:a16="http://schemas.microsoft.com/office/drawing/2014/main" id="{1A568F5D-724C-360D-2790-B94CDD303161}"/>
              </a:ext>
            </a:extLst>
          </p:cNvPr>
          <p:cNvPicPr>
            <a:picLocks noChangeAspect="1"/>
          </p:cNvPicPr>
          <p:nvPr/>
        </p:nvPicPr>
        <p:blipFill>
          <a:blip r:embed="rId4"/>
          <a:stretch>
            <a:fillRect/>
          </a:stretch>
        </p:blipFill>
        <p:spPr>
          <a:xfrm>
            <a:off x="7043839" y="4018083"/>
            <a:ext cx="2905509" cy="2824299"/>
          </a:xfrm>
          <a:prstGeom prst="rect">
            <a:avLst/>
          </a:prstGeom>
        </p:spPr>
      </p:pic>
      <p:pic>
        <p:nvPicPr>
          <p:cNvPr id="10" name="Picture 9">
            <a:extLst>
              <a:ext uri="{FF2B5EF4-FFF2-40B4-BE49-F238E27FC236}">
                <a16:creationId xmlns:a16="http://schemas.microsoft.com/office/drawing/2014/main" id="{1C21BA0F-141E-0B4A-B886-5CA0E640E731}"/>
              </a:ext>
            </a:extLst>
          </p:cNvPr>
          <p:cNvPicPr>
            <a:picLocks noChangeAspect="1"/>
          </p:cNvPicPr>
          <p:nvPr/>
        </p:nvPicPr>
        <p:blipFill>
          <a:blip r:embed="rId5"/>
          <a:stretch>
            <a:fillRect/>
          </a:stretch>
        </p:blipFill>
        <p:spPr>
          <a:xfrm>
            <a:off x="7044651" y="1427767"/>
            <a:ext cx="3858464" cy="2605934"/>
          </a:xfrm>
          <a:prstGeom prst="rect">
            <a:avLst/>
          </a:prstGeom>
        </p:spPr>
      </p:pic>
    </p:spTree>
    <p:extLst>
      <p:ext uri="{BB962C8B-B14F-4D97-AF65-F5344CB8AC3E}">
        <p14:creationId xmlns:p14="http://schemas.microsoft.com/office/powerpoint/2010/main" val="226456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3FA2-F91B-8D6D-2F05-E55E602EA3EF}"/>
              </a:ext>
            </a:extLst>
          </p:cNvPr>
          <p:cNvSpPr>
            <a:spLocks noGrp="1"/>
          </p:cNvSpPr>
          <p:nvPr>
            <p:ph type="title"/>
          </p:nvPr>
        </p:nvSpPr>
        <p:spPr>
          <a:xfrm>
            <a:off x="592885" y="378464"/>
            <a:ext cx="10625229" cy="605145"/>
          </a:xfrm>
        </p:spPr>
        <p:txBody>
          <a:bodyPr>
            <a:normAutofit fontScale="90000"/>
          </a:bodyPr>
          <a:lstStyle/>
          <a:p>
            <a:pPr algn="ctr"/>
            <a:r>
              <a:rPr lang="en-US" dirty="0"/>
              <a:t>Possible Models for Classification</a:t>
            </a:r>
          </a:p>
        </p:txBody>
      </p:sp>
      <p:sp>
        <p:nvSpPr>
          <p:cNvPr id="6" name="Content Placeholder 5">
            <a:extLst>
              <a:ext uri="{FF2B5EF4-FFF2-40B4-BE49-F238E27FC236}">
                <a16:creationId xmlns:a16="http://schemas.microsoft.com/office/drawing/2014/main" id="{83BC9B95-A625-8162-7AC2-A7F517806B4B}"/>
              </a:ext>
            </a:extLst>
          </p:cNvPr>
          <p:cNvSpPr>
            <a:spLocks noGrp="1"/>
          </p:cNvSpPr>
          <p:nvPr>
            <p:ph sz="half" idx="1"/>
          </p:nvPr>
        </p:nvSpPr>
        <p:spPr>
          <a:xfrm>
            <a:off x="424872" y="1059007"/>
            <a:ext cx="4991100" cy="4351338"/>
          </a:xfrm>
        </p:spPr>
        <p:txBody>
          <a:bodyPr>
            <a:noAutofit/>
          </a:bodyPr>
          <a:lstStyle/>
          <a:p>
            <a:pPr>
              <a:buClr>
                <a:schemeClr val="accent3"/>
              </a:buClr>
              <a:buFont typeface="Wingdings" panose="05000000000000000000" pitchFamily="2" charset="2"/>
              <a:buChar char="v"/>
            </a:pPr>
            <a:r>
              <a:rPr lang="en-US" sz="2400" b="1" dirty="0">
                <a:solidFill>
                  <a:schemeClr val="bg1"/>
                </a:solidFill>
                <a:latin typeface="Agency FB" panose="020B0503020202020204" pitchFamily="34" charset="0"/>
              </a:rPr>
              <a:t>Object Detection and Segmentation</a:t>
            </a:r>
          </a:p>
          <a:p>
            <a:pPr lvl="1">
              <a:buClr>
                <a:schemeClr val="accent3"/>
              </a:buClr>
              <a:buFont typeface="Wingdings" panose="05000000000000000000" pitchFamily="2" charset="2"/>
              <a:buChar char="v"/>
            </a:pPr>
            <a:r>
              <a:rPr lang="en-US" sz="2400" b="1" dirty="0">
                <a:solidFill>
                  <a:schemeClr val="bg1"/>
                </a:solidFill>
                <a:latin typeface="Agency FB" panose="020B0503020202020204" pitchFamily="34" charset="0"/>
              </a:rPr>
              <a:t>Convolutional Neural Network (CNN)</a:t>
            </a:r>
          </a:p>
          <a:p>
            <a:pPr lvl="1">
              <a:buClr>
                <a:schemeClr val="accent3"/>
              </a:buClr>
              <a:buFont typeface="Wingdings" panose="05000000000000000000" pitchFamily="2" charset="2"/>
              <a:buChar char="v"/>
            </a:pPr>
            <a:r>
              <a:rPr lang="en-US" sz="2400" b="1" dirty="0">
                <a:solidFill>
                  <a:schemeClr val="bg1"/>
                </a:solidFill>
                <a:latin typeface="Agency FB" panose="020B0503020202020204" pitchFamily="34" charset="0"/>
              </a:rPr>
              <a:t>Mask R-CNN</a:t>
            </a:r>
          </a:p>
          <a:p>
            <a:pPr lvl="1">
              <a:buClr>
                <a:schemeClr val="accent3"/>
              </a:buClr>
              <a:buFont typeface="Wingdings" panose="05000000000000000000" pitchFamily="2" charset="2"/>
              <a:buChar char="v"/>
            </a:pPr>
            <a:r>
              <a:rPr lang="en-US" sz="2400" b="1" dirty="0">
                <a:solidFill>
                  <a:schemeClr val="bg1"/>
                </a:solidFill>
                <a:latin typeface="Agency FB" panose="020B0503020202020204" pitchFamily="34" charset="0"/>
              </a:rPr>
              <a:t>Faster R-CNN</a:t>
            </a:r>
          </a:p>
          <a:p>
            <a:pPr lvl="1">
              <a:buClr>
                <a:schemeClr val="accent3"/>
              </a:buClr>
              <a:buFont typeface="Wingdings" panose="05000000000000000000" pitchFamily="2" charset="2"/>
              <a:buChar char="v"/>
            </a:pPr>
            <a:r>
              <a:rPr lang="en-US" sz="2400" b="1" dirty="0">
                <a:solidFill>
                  <a:schemeClr val="bg1"/>
                </a:solidFill>
                <a:latin typeface="Agency FB" panose="020B0503020202020204" pitchFamily="34" charset="0"/>
              </a:rPr>
              <a:t>You Only Look Once (YOLO)</a:t>
            </a:r>
          </a:p>
          <a:p>
            <a:pPr lvl="1">
              <a:buClr>
                <a:schemeClr val="accent3"/>
              </a:buClr>
              <a:buFont typeface="Wingdings" panose="05000000000000000000" pitchFamily="2" charset="2"/>
              <a:buChar char="v"/>
            </a:pPr>
            <a:r>
              <a:rPr lang="en-US" sz="2400" b="1" dirty="0">
                <a:solidFill>
                  <a:schemeClr val="bg1"/>
                </a:solidFill>
                <a:latin typeface="Agency FB" panose="020B0503020202020204" pitchFamily="34" charset="0"/>
              </a:rPr>
              <a:t>Single Shot </a:t>
            </a:r>
            <a:r>
              <a:rPr lang="en-US" sz="2400" b="1" dirty="0" err="1">
                <a:solidFill>
                  <a:schemeClr val="bg1"/>
                </a:solidFill>
                <a:latin typeface="Agency FB" panose="020B0503020202020204" pitchFamily="34" charset="0"/>
              </a:rPr>
              <a:t>Multibox</a:t>
            </a:r>
            <a:r>
              <a:rPr lang="en-US" sz="2400" b="1" dirty="0">
                <a:solidFill>
                  <a:schemeClr val="bg1"/>
                </a:solidFill>
                <a:latin typeface="Agency FB" panose="020B0503020202020204" pitchFamily="34" charset="0"/>
              </a:rPr>
              <a:t> Detector (SSD)</a:t>
            </a:r>
          </a:p>
          <a:p>
            <a:pPr lvl="1">
              <a:buClr>
                <a:schemeClr val="accent3"/>
              </a:buClr>
              <a:buFont typeface="Wingdings" panose="05000000000000000000" pitchFamily="2" charset="2"/>
              <a:buChar char="v"/>
            </a:pPr>
            <a:r>
              <a:rPr lang="en-US" sz="2400" b="1" dirty="0" err="1">
                <a:solidFill>
                  <a:schemeClr val="bg1"/>
                </a:solidFill>
                <a:latin typeface="Agency FB" panose="020B0503020202020204" pitchFamily="34" charset="0"/>
              </a:rPr>
              <a:t>RetinaNet</a:t>
            </a:r>
            <a:endParaRPr lang="en-US" sz="2400" b="1" dirty="0">
              <a:solidFill>
                <a:schemeClr val="bg1"/>
              </a:solidFill>
              <a:latin typeface="Agency FB" panose="020B0503020202020204" pitchFamily="34" charset="0"/>
            </a:endParaRPr>
          </a:p>
          <a:p>
            <a:pPr lvl="1">
              <a:buClr>
                <a:schemeClr val="accent3"/>
              </a:buClr>
              <a:buFont typeface="Wingdings" panose="05000000000000000000" pitchFamily="2" charset="2"/>
              <a:buChar char="v"/>
            </a:pPr>
            <a:r>
              <a:rPr lang="en-US" sz="2400" b="1" dirty="0" err="1">
                <a:solidFill>
                  <a:schemeClr val="bg1"/>
                </a:solidFill>
                <a:latin typeface="Agency FB" panose="020B0503020202020204" pitchFamily="34" charset="0"/>
              </a:rPr>
              <a:t>CenterNet</a:t>
            </a:r>
            <a:endParaRPr lang="en-US" sz="2400" b="1" dirty="0">
              <a:solidFill>
                <a:schemeClr val="bg1"/>
              </a:solidFill>
              <a:latin typeface="Agency FB" panose="020B0503020202020204" pitchFamily="34" charset="0"/>
            </a:endParaRPr>
          </a:p>
          <a:p>
            <a:pPr lvl="1">
              <a:buClr>
                <a:schemeClr val="accent3"/>
              </a:buClr>
              <a:buFont typeface="Wingdings" panose="05000000000000000000" pitchFamily="2" charset="2"/>
              <a:buChar char="v"/>
            </a:pPr>
            <a:r>
              <a:rPr lang="en-US" sz="2400" b="1" dirty="0">
                <a:solidFill>
                  <a:schemeClr val="bg1"/>
                </a:solidFill>
                <a:latin typeface="Agency FB" panose="020B0503020202020204" pitchFamily="34" charset="0"/>
              </a:rPr>
              <a:t>Deep Residual Networks (</a:t>
            </a:r>
            <a:r>
              <a:rPr lang="en-US" sz="2400" b="1" dirty="0" err="1">
                <a:solidFill>
                  <a:schemeClr val="bg1"/>
                </a:solidFill>
                <a:latin typeface="Agency FB" panose="020B0503020202020204" pitchFamily="34" charset="0"/>
              </a:rPr>
              <a:t>ResNet</a:t>
            </a:r>
            <a:r>
              <a:rPr lang="en-US" sz="2400" b="1" dirty="0">
                <a:solidFill>
                  <a:schemeClr val="bg1"/>
                </a:solidFill>
                <a:latin typeface="Agency FB" panose="020B0503020202020204" pitchFamily="34" charset="0"/>
              </a:rPr>
              <a:t>)</a:t>
            </a:r>
          </a:p>
          <a:p>
            <a:pPr lvl="1">
              <a:buClr>
                <a:schemeClr val="accent3"/>
              </a:buClr>
              <a:buFont typeface="Wingdings" panose="05000000000000000000" pitchFamily="2" charset="2"/>
              <a:buChar char="v"/>
            </a:pPr>
            <a:r>
              <a:rPr lang="en-US" sz="2400" b="1" dirty="0">
                <a:solidFill>
                  <a:schemeClr val="bg1"/>
                </a:solidFill>
                <a:latin typeface="Agency FB" panose="020B0503020202020204" pitchFamily="34" charset="0"/>
              </a:rPr>
              <a:t>Region-Based Fully Convolutional Network (R-FCN)</a:t>
            </a:r>
          </a:p>
          <a:p>
            <a:endParaRPr lang="en-US" sz="2400" dirty="0"/>
          </a:p>
          <a:p>
            <a:endParaRPr lang="en-US" sz="2400" dirty="0"/>
          </a:p>
        </p:txBody>
      </p:sp>
    </p:spTree>
    <p:extLst>
      <p:ext uri="{BB962C8B-B14F-4D97-AF65-F5344CB8AC3E}">
        <p14:creationId xmlns:p14="http://schemas.microsoft.com/office/powerpoint/2010/main" val="3057680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22F6-9BD5-FC54-D295-612D04B89630}"/>
              </a:ext>
            </a:extLst>
          </p:cNvPr>
          <p:cNvSpPr>
            <a:spLocks noGrp="1"/>
          </p:cNvSpPr>
          <p:nvPr>
            <p:ph type="title"/>
          </p:nvPr>
        </p:nvSpPr>
        <p:spPr>
          <a:xfrm>
            <a:off x="827863" y="0"/>
            <a:ext cx="4119654" cy="1447800"/>
          </a:xfrm>
        </p:spPr>
        <p:txBody>
          <a:bodyPr/>
          <a:lstStyle/>
          <a:p>
            <a:r>
              <a:rPr lang="en-US" sz="3600" b="1" i="1" dirty="0">
                <a:solidFill>
                  <a:srgbClr val="FFFF00"/>
                </a:solidFill>
              </a:rPr>
              <a:t>Design Architecture</a:t>
            </a:r>
          </a:p>
        </p:txBody>
      </p:sp>
      <p:sp>
        <p:nvSpPr>
          <p:cNvPr id="4" name="Text Placeholder 3">
            <a:extLst>
              <a:ext uri="{FF2B5EF4-FFF2-40B4-BE49-F238E27FC236}">
                <a16:creationId xmlns:a16="http://schemas.microsoft.com/office/drawing/2014/main" id="{10450B3B-C082-75AA-88BB-67D60EE6C555}"/>
              </a:ext>
            </a:extLst>
          </p:cNvPr>
          <p:cNvSpPr>
            <a:spLocks noGrp="1"/>
          </p:cNvSpPr>
          <p:nvPr>
            <p:ph type="body" sz="half" idx="2"/>
          </p:nvPr>
        </p:nvSpPr>
        <p:spPr>
          <a:xfrm>
            <a:off x="154988" y="1447800"/>
            <a:ext cx="8010525" cy="2466975"/>
          </a:xfrm>
        </p:spPr>
        <p:txBody>
          <a:bodyPr>
            <a:normAutofit/>
          </a:bodyPr>
          <a:lstStyle/>
          <a:p>
            <a:pPr marL="285750" indent="-285750">
              <a:buClr>
                <a:schemeClr val="accent3"/>
              </a:buClr>
              <a:buFont typeface="Wingdings" panose="05000000000000000000" pitchFamily="2" charset="2"/>
              <a:buChar char="v"/>
            </a:pPr>
            <a:r>
              <a:rPr lang="en-US" sz="2000" b="1" dirty="0">
                <a:solidFill>
                  <a:srgbClr val="FFFF00"/>
                </a:solidFill>
                <a:latin typeface="Agency FB" panose="020B0503020202020204" pitchFamily="34" charset="0"/>
              </a:rPr>
              <a:t>The Ensemble employs 3 Convolutional Neural Networks with 3 layers of pooling before being flattened out and condensed for a final output. The activation function within this network is </a:t>
            </a:r>
            <a:r>
              <a:rPr lang="en-US" sz="2000" b="1" dirty="0" err="1">
                <a:solidFill>
                  <a:srgbClr val="FFFF00"/>
                </a:solidFill>
                <a:latin typeface="Agency FB" panose="020B0503020202020204" pitchFamily="34" charset="0"/>
              </a:rPr>
              <a:t>Relu</a:t>
            </a:r>
            <a:r>
              <a:rPr lang="en-US" sz="2000" b="1" dirty="0">
                <a:solidFill>
                  <a:srgbClr val="FFFF00"/>
                </a:solidFill>
                <a:latin typeface="Agency FB" panose="020B0503020202020204" pitchFamily="34" charset="0"/>
              </a:rPr>
              <a:t>. </a:t>
            </a:r>
          </a:p>
        </p:txBody>
      </p:sp>
      <p:pic>
        <p:nvPicPr>
          <p:cNvPr id="6" name="Picture 5">
            <a:extLst>
              <a:ext uri="{FF2B5EF4-FFF2-40B4-BE49-F238E27FC236}">
                <a16:creationId xmlns:a16="http://schemas.microsoft.com/office/drawing/2014/main" id="{D631A1DE-33C8-233C-1E5D-D8931630E294}"/>
              </a:ext>
            </a:extLst>
          </p:cNvPr>
          <p:cNvPicPr>
            <a:picLocks noChangeAspect="1"/>
          </p:cNvPicPr>
          <p:nvPr/>
        </p:nvPicPr>
        <p:blipFill>
          <a:blip r:embed="rId3"/>
          <a:stretch>
            <a:fillRect/>
          </a:stretch>
        </p:blipFill>
        <p:spPr>
          <a:xfrm>
            <a:off x="7940429" y="2130640"/>
            <a:ext cx="3856812" cy="4485005"/>
          </a:xfrm>
          <a:prstGeom prst="rect">
            <a:avLst/>
          </a:prstGeom>
        </p:spPr>
      </p:pic>
      <p:pic>
        <p:nvPicPr>
          <p:cNvPr id="2050" name="Picture 2" descr="undefined">
            <a:extLst>
              <a:ext uri="{FF2B5EF4-FFF2-40B4-BE49-F238E27FC236}">
                <a16:creationId xmlns:a16="http://schemas.microsoft.com/office/drawing/2014/main" id="{3A952F2F-6B54-A01C-5E51-B1FD445D52F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280696" y="2895600"/>
            <a:ext cx="5534025"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92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6B63-16A3-E78B-14E1-2B74A7690ABF}"/>
              </a:ext>
            </a:extLst>
          </p:cNvPr>
          <p:cNvSpPr>
            <a:spLocks noGrp="1"/>
          </p:cNvSpPr>
          <p:nvPr>
            <p:ph type="title"/>
          </p:nvPr>
        </p:nvSpPr>
        <p:spPr>
          <a:xfrm>
            <a:off x="652372" y="637972"/>
            <a:ext cx="4119654" cy="2059507"/>
          </a:xfrm>
        </p:spPr>
        <p:txBody>
          <a:bodyPr/>
          <a:lstStyle/>
          <a:p>
            <a:r>
              <a:rPr lang="en-US" dirty="0"/>
              <a:t>Convolutional Neural Network ensemble</a:t>
            </a:r>
          </a:p>
        </p:txBody>
      </p:sp>
      <p:sp>
        <p:nvSpPr>
          <p:cNvPr id="4" name="Text Placeholder 3">
            <a:extLst>
              <a:ext uri="{FF2B5EF4-FFF2-40B4-BE49-F238E27FC236}">
                <a16:creationId xmlns:a16="http://schemas.microsoft.com/office/drawing/2014/main" id="{0F994CF9-879B-4294-6EFC-FA819299426E}"/>
              </a:ext>
            </a:extLst>
          </p:cNvPr>
          <p:cNvSpPr>
            <a:spLocks noGrp="1"/>
          </p:cNvSpPr>
          <p:nvPr>
            <p:ph type="body" sz="half" idx="2"/>
          </p:nvPr>
        </p:nvSpPr>
        <p:spPr/>
        <p:txBody>
          <a:bodyPr/>
          <a:lstStyle/>
          <a:p>
            <a:r>
              <a:rPr lang="en-US" dirty="0"/>
              <a:t>The chosen model is a CNN, which is infamous for its usage of analyzing digital imaging.</a:t>
            </a:r>
          </a:p>
        </p:txBody>
      </p:sp>
      <p:sp>
        <p:nvSpPr>
          <p:cNvPr id="3" name="Text Placeholder 3">
            <a:extLst>
              <a:ext uri="{FF2B5EF4-FFF2-40B4-BE49-F238E27FC236}">
                <a16:creationId xmlns:a16="http://schemas.microsoft.com/office/drawing/2014/main" id="{D6702BDF-2C0C-FFFA-907D-26168A225B20}"/>
              </a:ext>
            </a:extLst>
          </p:cNvPr>
          <p:cNvSpPr txBox="1">
            <a:spLocks/>
          </p:cNvSpPr>
          <p:nvPr/>
        </p:nvSpPr>
        <p:spPr>
          <a:xfrm>
            <a:off x="4772027" y="115558"/>
            <a:ext cx="7301604" cy="6613715"/>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tx1"/>
              </a:buClr>
              <a:buSzPct val="7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Clr>
                <a:schemeClr val="tx1"/>
              </a:buClr>
              <a:buSzPct val="7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Clr>
                <a:schemeClr val="tx1"/>
              </a:buClr>
              <a:buSzPct val="7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Clr>
                <a:schemeClr val="tx1"/>
              </a:buClr>
              <a:buSzPct val="7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Clr>
                <a:schemeClr val="tx1"/>
              </a:buClr>
              <a:buSzPct val="7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l">
              <a:buFont typeface="Arial" panose="020B0604020202020204" pitchFamily="34" charset="0"/>
              <a:buChar char="•"/>
            </a:pPr>
            <a:r>
              <a:rPr lang="en-US" b="1" i="0" dirty="0">
                <a:effectLst/>
                <a:latin typeface="Söhne"/>
              </a:rPr>
              <a:t>The convolutional neural network (CNN) is a type of deep learning model that is commonly used for image classification tasks.</a:t>
            </a:r>
          </a:p>
          <a:p>
            <a:pPr algn="l">
              <a:buFont typeface="Arial" panose="020B0604020202020204" pitchFamily="34" charset="0"/>
              <a:buChar char="•"/>
            </a:pPr>
            <a:r>
              <a:rPr lang="en-US" b="1" i="0" dirty="0">
                <a:effectLst/>
                <a:latin typeface="Söhne"/>
              </a:rPr>
              <a:t>The CNN has been trained on a dataset of 8000 images that have been resized to 128x128 pixels.</a:t>
            </a:r>
          </a:p>
          <a:p>
            <a:pPr algn="l">
              <a:buFont typeface="Arial" panose="020B0604020202020204" pitchFamily="34" charset="0"/>
              <a:buChar char="•"/>
            </a:pPr>
            <a:r>
              <a:rPr lang="en-US" b="1" i="0" dirty="0">
                <a:effectLst/>
                <a:latin typeface="Söhne"/>
              </a:rPr>
              <a:t>The dataset likely includes multiple classes of ocular diseases as well as normal images.</a:t>
            </a:r>
          </a:p>
          <a:p>
            <a:pPr algn="l">
              <a:buFont typeface="Arial" panose="020B0604020202020204" pitchFamily="34" charset="0"/>
              <a:buChar char="•"/>
            </a:pPr>
            <a:r>
              <a:rPr lang="en-US" b="1" i="0" dirty="0">
                <a:effectLst/>
                <a:latin typeface="Söhne"/>
              </a:rPr>
              <a:t>The CNN architecture likely includes multiple layers of convolutional, pooling, and fully connected layers that are designed to extract features from the input images and make predictions about their class labels.</a:t>
            </a:r>
          </a:p>
          <a:p>
            <a:pPr algn="l">
              <a:buFont typeface="Arial" panose="020B0604020202020204" pitchFamily="34" charset="0"/>
              <a:buChar char="•"/>
            </a:pPr>
            <a:r>
              <a:rPr lang="en-US" b="1" i="0" dirty="0">
                <a:effectLst/>
                <a:latin typeface="Söhne"/>
              </a:rPr>
              <a:t>During training, the CNN adjusts the weights of the model to minimize the difference between its predicted class labels and the true labels in the training dataset.</a:t>
            </a:r>
          </a:p>
          <a:p>
            <a:pPr algn="l">
              <a:buFont typeface="Arial" panose="020B0604020202020204" pitchFamily="34" charset="0"/>
              <a:buChar char="•"/>
            </a:pPr>
            <a:r>
              <a:rPr lang="en-US" b="1" i="0" dirty="0">
                <a:effectLst/>
                <a:latin typeface="Söhne"/>
              </a:rPr>
              <a:t>The training process involves multiple iterations or epochs, during which the CNN makes predictions on the training data, compares them to the true labels, and adjusts its weights accordingly.</a:t>
            </a:r>
          </a:p>
          <a:p>
            <a:pPr algn="l">
              <a:buFont typeface="Arial" panose="020B0604020202020204" pitchFamily="34" charset="0"/>
              <a:buChar char="•"/>
            </a:pPr>
            <a:r>
              <a:rPr lang="en-US" b="1" i="0" dirty="0">
                <a:effectLst/>
                <a:latin typeface="Söhne"/>
              </a:rPr>
              <a:t>After training is complete, the CNN can be evaluated on a separate test dataset to measure its performance on new, unseen images.</a:t>
            </a:r>
          </a:p>
          <a:p>
            <a:pPr algn="l">
              <a:buFont typeface="Arial" panose="020B0604020202020204" pitchFamily="34" charset="0"/>
              <a:buChar char="•"/>
            </a:pPr>
            <a:r>
              <a:rPr lang="en-US" b="1" i="0" dirty="0">
                <a:effectLst/>
                <a:latin typeface="Söhne"/>
              </a:rPr>
              <a:t>The accuracy of the CNN's predictions on the test dataset can be used to assess its ability to accurately classify ocular diseases based on the input image features.</a:t>
            </a:r>
          </a:p>
          <a:p>
            <a:endParaRPr lang="en-US" b="1" dirty="0"/>
          </a:p>
        </p:txBody>
      </p:sp>
      <p:pic>
        <p:nvPicPr>
          <p:cNvPr id="7" name="Picture 6">
            <a:extLst>
              <a:ext uri="{FF2B5EF4-FFF2-40B4-BE49-F238E27FC236}">
                <a16:creationId xmlns:a16="http://schemas.microsoft.com/office/drawing/2014/main" id="{CFE67074-3EB5-8930-C93C-33F2055F5973}"/>
              </a:ext>
            </a:extLst>
          </p:cNvPr>
          <p:cNvPicPr>
            <a:picLocks noChangeAspect="1"/>
          </p:cNvPicPr>
          <p:nvPr/>
        </p:nvPicPr>
        <p:blipFill>
          <a:blip r:embed="rId3"/>
          <a:stretch>
            <a:fillRect/>
          </a:stretch>
        </p:blipFill>
        <p:spPr>
          <a:xfrm>
            <a:off x="95991" y="3675165"/>
            <a:ext cx="4676035" cy="2802575"/>
          </a:xfrm>
          <a:prstGeom prst="rect">
            <a:avLst/>
          </a:prstGeom>
        </p:spPr>
      </p:pic>
    </p:spTree>
    <p:extLst>
      <p:ext uri="{BB962C8B-B14F-4D97-AF65-F5344CB8AC3E}">
        <p14:creationId xmlns:p14="http://schemas.microsoft.com/office/powerpoint/2010/main" val="2228489971"/>
      </p:ext>
    </p:extLst>
  </p:cSld>
  <p:clrMapOvr>
    <a:masterClrMapping/>
  </p:clrMapOvr>
</p:sld>
</file>

<file path=ppt/theme/theme1.xml><?xml version="1.0" encoding="utf-8"?>
<a:theme xmlns:a="http://schemas.openxmlformats.org/drawingml/2006/main" name="Citation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docProps/app.xml><?xml version="1.0" encoding="utf-8"?>
<Properties xmlns="http://schemas.openxmlformats.org/officeDocument/2006/extended-properties" xmlns:vt="http://schemas.openxmlformats.org/officeDocument/2006/docPropsVTypes">
  <Template/>
  <TotalTime>5413</TotalTime>
  <Words>973</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Batang</vt:lpstr>
      <vt:lpstr>Agency FB</vt:lpstr>
      <vt:lpstr>Arial</vt:lpstr>
      <vt:lpstr>Arial Narrow</vt:lpstr>
      <vt:lpstr>Arial Nova Light</vt:lpstr>
      <vt:lpstr>Grandview</vt:lpstr>
      <vt:lpstr>Grandview Display</vt:lpstr>
      <vt:lpstr>Söhne</vt:lpstr>
      <vt:lpstr>Wingdings</vt:lpstr>
      <vt:lpstr>CitationVTI</vt:lpstr>
      <vt:lpstr>Ocular Disease Detection</vt:lpstr>
      <vt:lpstr>Mission Statement</vt:lpstr>
      <vt:lpstr>Understanding the Problem and a potential solution</vt:lpstr>
      <vt:lpstr>     Understanding the data</vt:lpstr>
      <vt:lpstr>Challenges</vt:lpstr>
      <vt:lpstr>Data Pipeline</vt:lpstr>
      <vt:lpstr>Possible Models for Classification</vt:lpstr>
      <vt:lpstr>Design Architecture</vt:lpstr>
      <vt:lpstr>Convolutional Neural Network ensemble</vt:lpstr>
      <vt:lpstr>System Requirements</vt:lpstr>
      <vt:lpstr>Implementation</vt:lpstr>
      <vt:lpstr>Testing</vt:lpstr>
      <vt:lpstr>Improvements</vt:lpstr>
      <vt:lpstr>References </vt:lpstr>
      <vt:lpstr>Christian worldview as a data Scientist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Ocular Disease Detection</dc:title>
  <dc:creator>David D Bui</dc:creator>
  <cp:lastModifiedBy>David D Bui</cp:lastModifiedBy>
  <cp:revision>15</cp:revision>
  <dcterms:created xsi:type="dcterms:W3CDTF">2023-02-21T04:51:47Z</dcterms:created>
  <dcterms:modified xsi:type="dcterms:W3CDTF">2023-02-28T08:28:47Z</dcterms:modified>
</cp:coreProperties>
</file>